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88163" cy="10021888"/>
  <p:defaultTextStyle>
    <a:defPPr>
      <a:defRPr lang="ja-JP"/>
    </a:defPPr>
    <a:lvl1pPr marL="0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19930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39861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59791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679722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099652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19583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39515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359445" algn="l" defTabSz="41993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3000" y="-22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9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9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99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19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3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59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62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39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2419" y="2962628"/>
            <a:ext cx="1276350" cy="631094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369" y="2962628"/>
            <a:ext cx="3714750" cy="631094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73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75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2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99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39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597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97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9965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195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395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594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048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370" y="17257536"/>
            <a:ext cx="2495550" cy="4881456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3220" y="17257536"/>
            <a:ext cx="2495550" cy="4881456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537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930" indent="0">
              <a:buNone/>
              <a:defRPr sz="1800" b="1"/>
            </a:lvl2pPr>
            <a:lvl3pPr marL="839861" indent="0">
              <a:buNone/>
              <a:defRPr sz="1700" b="1"/>
            </a:lvl3pPr>
            <a:lvl4pPr marL="1259791" indent="0">
              <a:buNone/>
              <a:defRPr sz="1400" b="1"/>
            </a:lvl4pPr>
            <a:lvl5pPr marL="1679722" indent="0">
              <a:buNone/>
              <a:defRPr sz="1400" b="1"/>
            </a:lvl5pPr>
            <a:lvl6pPr marL="2099652" indent="0">
              <a:buNone/>
              <a:defRPr sz="1400" b="1"/>
            </a:lvl6pPr>
            <a:lvl7pPr marL="2519583" indent="0">
              <a:buNone/>
              <a:defRPr sz="1400" b="1"/>
            </a:lvl7pPr>
            <a:lvl8pPr marL="2939515" indent="0">
              <a:buNone/>
              <a:defRPr sz="1400" b="1"/>
            </a:lvl8pPr>
            <a:lvl9pPr marL="3359445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930" indent="0">
              <a:buNone/>
              <a:defRPr sz="1800" b="1"/>
            </a:lvl2pPr>
            <a:lvl3pPr marL="839861" indent="0">
              <a:buNone/>
              <a:defRPr sz="1700" b="1"/>
            </a:lvl3pPr>
            <a:lvl4pPr marL="1259791" indent="0">
              <a:buNone/>
              <a:defRPr sz="1400" b="1"/>
            </a:lvl4pPr>
            <a:lvl5pPr marL="1679722" indent="0">
              <a:buNone/>
              <a:defRPr sz="1400" b="1"/>
            </a:lvl5pPr>
            <a:lvl6pPr marL="2099652" indent="0">
              <a:buNone/>
              <a:defRPr sz="1400" b="1"/>
            </a:lvl6pPr>
            <a:lvl7pPr marL="2519583" indent="0">
              <a:buNone/>
              <a:defRPr sz="1400" b="1"/>
            </a:lvl7pPr>
            <a:lvl8pPr marL="2939515" indent="0">
              <a:buNone/>
              <a:defRPr sz="1400" b="1"/>
            </a:lvl8pPr>
            <a:lvl9pPr marL="3359445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43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279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947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6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79"/>
          </a:xfrm>
        </p:spPr>
        <p:txBody>
          <a:bodyPr/>
          <a:lstStyle>
            <a:lvl1pPr marL="0" indent="0">
              <a:buNone/>
              <a:defRPr sz="1300"/>
            </a:lvl1pPr>
            <a:lvl2pPr marL="419930" indent="0">
              <a:buNone/>
              <a:defRPr sz="1000"/>
            </a:lvl2pPr>
            <a:lvl3pPr marL="839861" indent="0">
              <a:buNone/>
              <a:defRPr sz="900"/>
            </a:lvl3pPr>
            <a:lvl4pPr marL="1259791" indent="0">
              <a:buNone/>
              <a:defRPr sz="800"/>
            </a:lvl4pPr>
            <a:lvl5pPr marL="1679722" indent="0">
              <a:buNone/>
              <a:defRPr sz="800"/>
            </a:lvl5pPr>
            <a:lvl6pPr marL="2099652" indent="0">
              <a:buNone/>
              <a:defRPr sz="800"/>
            </a:lvl6pPr>
            <a:lvl7pPr marL="2519583" indent="0">
              <a:buNone/>
              <a:defRPr sz="800"/>
            </a:lvl7pPr>
            <a:lvl8pPr marL="2939515" indent="0">
              <a:buNone/>
              <a:defRPr sz="800"/>
            </a:lvl8pPr>
            <a:lvl9pPr marL="3359445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501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2900"/>
            </a:lvl1pPr>
            <a:lvl2pPr marL="419930" indent="0">
              <a:buNone/>
              <a:defRPr sz="2600"/>
            </a:lvl2pPr>
            <a:lvl3pPr marL="839861" indent="0">
              <a:buNone/>
              <a:defRPr sz="2200"/>
            </a:lvl3pPr>
            <a:lvl4pPr marL="1259791" indent="0">
              <a:buNone/>
              <a:defRPr sz="1800"/>
            </a:lvl4pPr>
            <a:lvl5pPr marL="1679722" indent="0">
              <a:buNone/>
              <a:defRPr sz="1800"/>
            </a:lvl5pPr>
            <a:lvl6pPr marL="2099652" indent="0">
              <a:buNone/>
              <a:defRPr sz="1800"/>
            </a:lvl6pPr>
            <a:lvl7pPr marL="2519583" indent="0">
              <a:buNone/>
              <a:defRPr sz="1800"/>
            </a:lvl7pPr>
            <a:lvl8pPr marL="2939515" indent="0">
              <a:buNone/>
              <a:defRPr sz="1800"/>
            </a:lvl8pPr>
            <a:lvl9pPr marL="3359445" indent="0">
              <a:buNone/>
              <a:defRPr sz="1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300"/>
            </a:lvl1pPr>
            <a:lvl2pPr marL="419930" indent="0">
              <a:buNone/>
              <a:defRPr sz="1000"/>
            </a:lvl2pPr>
            <a:lvl3pPr marL="839861" indent="0">
              <a:buNone/>
              <a:defRPr sz="900"/>
            </a:lvl3pPr>
            <a:lvl4pPr marL="1259791" indent="0">
              <a:buNone/>
              <a:defRPr sz="800"/>
            </a:lvl4pPr>
            <a:lvl5pPr marL="1679722" indent="0">
              <a:buNone/>
              <a:defRPr sz="800"/>
            </a:lvl5pPr>
            <a:lvl6pPr marL="2099652" indent="0">
              <a:buNone/>
              <a:defRPr sz="800"/>
            </a:lvl6pPr>
            <a:lvl7pPr marL="2519583" indent="0">
              <a:buNone/>
              <a:defRPr sz="800"/>
            </a:lvl7pPr>
            <a:lvl8pPr marL="2939515" indent="0">
              <a:buNone/>
              <a:defRPr sz="800"/>
            </a:lvl8pPr>
            <a:lvl9pPr marL="3359445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389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83986" tIns="41993" rIns="83986" bIns="4199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83986" tIns="41993" rIns="83986" bIns="4199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3"/>
          </a:xfrm>
          <a:prstGeom prst="rect">
            <a:avLst/>
          </a:prstGeom>
        </p:spPr>
        <p:txBody>
          <a:bodyPr vert="horz" lIns="83986" tIns="41993" rIns="83986" bIns="4199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A3CE-53E3-FB4A-9EEE-3B61F1023F7B}" type="datetimeFigureOut">
              <a:rPr kumimoji="1" lang="ja-JP" altLang="en-US" smtClean="0"/>
              <a:t>2024/8/31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3"/>
          </a:xfrm>
          <a:prstGeom prst="rect">
            <a:avLst/>
          </a:prstGeom>
        </p:spPr>
        <p:txBody>
          <a:bodyPr vert="horz" lIns="83986" tIns="41993" rIns="83986" bIns="4199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3"/>
          </a:xfrm>
          <a:prstGeom prst="rect">
            <a:avLst/>
          </a:prstGeom>
        </p:spPr>
        <p:txBody>
          <a:bodyPr vert="horz" lIns="83986" tIns="41993" rIns="83986" bIns="4199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E758-6F86-2F4C-A13F-B870137CA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28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9930" rtl="0" eaLnBrk="1" latinLnBrk="0" hangingPunct="1">
        <a:spcBef>
          <a:spcPct val="0"/>
        </a:spcBef>
        <a:buNone/>
        <a:defRPr kumimoji="1"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948" indent="-314948" algn="l" defTabSz="419930" rtl="0" eaLnBrk="1" latinLnBrk="0" hangingPunct="1">
        <a:spcBef>
          <a:spcPct val="20000"/>
        </a:spcBef>
        <a:buFont typeface="Arial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2387" indent="-262457" algn="l" defTabSz="419930" rtl="0" eaLnBrk="1" latinLnBrk="0" hangingPunct="1">
        <a:spcBef>
          <a:spcPct val="20000"/>
        </a:spcBef>
        <a:buFont typeface="Arial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826" indent="-209965" algn="l" defTabSz="419930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757" indent="-209965" algn="l" defTabSz="419930" rtl="0" eaLnBrk="1" latinLnBrk="0" hangingPunct="1">
        <a:spcBef>
          <a:spcPct val="20000"/>
        </a:spcBef>
        <a:buFont typeface="Arial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687" indent="-209965" algn="l" defTabSz="419930" rtl="0" eaLnBrk="1" latinLnBrk="0" hangingPunct="1">
        <a:spcBef>
          <a:spcPct val="20000"/>
        </a:spcBef>
        <a:buFont typeface="Arial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618" indent="-209965" algn="l" defTabSz="41993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549" indent="-209965" algn="l" defTabSz="41993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9480" indent="-209965" algn="l" defTabSz="41993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9410" indent="-209965" algn="l" defTabSz="41993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930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861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791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722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652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583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9515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9445" algn="l" defTabSz="41993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4106572" y="2987018"/>
            <a:ext cx="1122438" cy="885025"/>
          </a:xfrm>
          <a:prstGeom prst="rect">
            <a:avLst/>
          </a:prstGeom>
          <a:noFill/>
        </p:spPr>
        <p:txBody>
          <a:bodyPr wrap="none" lIns="83986" tIns="41993" rIns="83986" bIns="41993" rtlCol="0">
            <a:spAutoFit/>
          </a:bodyPr>
          <a:lstStyle/>
          <a:p>
            <a:pPr algn="ctr"/>
            <a:r>
              <a:rPr lang="ja-JP" altLang="en-US" sz="1300" b="1" spc="18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転倒予防</a:t>
            </a:r>
            <a:endParaRPr lang="en-US" altLang="ja-JP" sz="1300" b="1" spc="18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18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肩こり</a:t>
            </a:r>
            <a:endParaRPr lang="en-US" altLang="ja-JP" sz="1300" b="1" spc="18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18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腰痛</a:t>
            </a:r>
            <a:r>
              <a:rPr lang="ja-JP" altLang="en-US" sz="1300" b="1" spc="18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改善</a:t>
            </a:r>
            <a:endParaRPr lang="en-US" altLang="ja-JP" sz="1300" b="1" spc="18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18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リフレッシュ</a:t>
            </a:r>
            <a:endParaRPr lang="en-US" altLang="ja-JP" sz="1300" b="1" spc="18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7050" y="5357450"/>
            <a:ext cx="5588748" cy="761915"/>
          </a:xfrm>
          <a:prstGeom prst="rect">
            <a:avLst/>
          </a:prstGeom>
          <a:noFill/>
        </p:spPr>
        <p:txBody>
          <a:bodyPr wrap="square" lIns="83986" tIns="41993" rIns="83986" bIns="41993" rtlCol="0">
            <a:spAutoFit/>
          </a:bodyPr>
          <a:lstStyle/>
          <a:p>
            <a:r>
              <a:rPr lang="en-US" altLang="ja-JP" sz="4400" b="1" dirty="0" smtClean="0">
                <a:solidFill>
                  <a:srgbClr val="FF0000"/>
                </a:solidFill>
              </a:rPr>
              <a:t>2024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10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月 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14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日（月）</a:t>
            </a:r>
            <a:endParaRPr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1412" y="6161241"/>
            <a:ext cx="6000024" cy="2429234"/>
          </a:xfrm>
          <a:prstGeom prst="rect">
            <a:avLst/>
          </a:prstGeom>
          <a:noFill/>
        </p:spPr>
        <p:txBody>
          <a:bodyPr wrap="square" lIns="119741" tIns="59870" rIns="119741" bIns="59870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会場：</a:t>
            </a:r>
            <a:r>
              <a:rPr lang="ja-JP" altLang="en-US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エセナおおた</a:t>
            </a:r>
            <a:r>
              <a:rPr lang="en-US" altLang="ja-JP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</a:t>
            </a:r>
            <a:r>
              <a:rPr lang="ja-JP" altLang="en-US" sz="2000" b="1" spc="3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体育館</a:t>
            </a:r>
            <a:r>
              <a:rPr kumimoji="1" lang="en-US" altLang="ja-JP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)</a:t>
            </a:r>
            <a:endParaRPr lang="en-US" altLang="ja-JP" sz="2000" b="1" spc="3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時間</a:t>
            </a:r>
            <a:r>
              <a:rPr lang="ja-JP" altLang="en-US" sz="16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　</a:t>
            </a:r>
            <a:r>
              <a:rPr lang="ja-JP" altLang="en-US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１０：００～１２：００</a:t>
            </a:r>
            <a:r>
              <a:rPr lang="en-US" altLang="ja-JP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/>
            </a:r>
            <a:br>
              <a:rPr lang="en-US" altLang="ja-JP" sz="20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r>
              <a:rPr lang="ja-JP" altLang="en-US" sz="16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＊どなたでもご参加</a:t>
            </a:r>
            <a:r>
              <a:rPr lang="ja-JP" altLang="en-US" sz="1600" b="1" spc="3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いただけます</a:t>
            </a:r>
            <a:endParaRPr lang="en-US" altLang="ja-JP" sz="1600" b="1" spc="3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16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＊姿勢がよくなるストレッチ体操と歩き方が学べます</a:t>
            </a:r>
            <a:endParaRPr lang="en-US" altLang="ja-JP" sz="1600" b="1" spc="3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＊運動しやすい服装＆室内履きをご持参ください</a:t>
            </a:r>
            <a:endParaRPr lang="en-US" altLang="ja-JP" sz="1600" b="1" spc="3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b="1" spc="3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＊当日先着順</a:t>
            </a:r>
            <a:r>
              <a:rPr lang="ja-JP" altLang="en-US" sz="1600" b="1" spc="3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受付。水分補給の飲み物を持ってきてね</a:t>
            </a:r>
            <a:endParaRPr kumimoji="1" lang="en-US" altLang="ja-JP" sz="1600" b="1" spc="3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45" y="298160"/>
            <a:ext cx="1578868" cy="428638"/>
          </a:xfrm>
          <a:prstGeom prst="rect">
            <a:avLst/>
          </a:prstGeom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572" y="316932"/>
            <a:ext cx="1579563" cy="40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780" y="298160"/>
            <a:ext cx="15795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409779" y="1338876"/>
            <a:ext cx="6216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spc="300" dirty="0" smtClean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姿勢と歩き方教室</a:t>
            </a:r>
            <a:endParaRPr kumimoji="1" lang="ja-JP" altLang="en-US" sz="5400" b="1" spc="300" dirty="0">
              <a:solidFill>
                <a:srgbClr val="FF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835400" y="880682"/>
            <a:ext cx="386516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第</a:t>
            </a:r>
            <a:r>
              <a:rPr lang="en-US" altLang="ja-JP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altLang="ja-JP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回大田区区民スポーツまつり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994" y="2337920"/>
            <a:ext cx="1492058" cy="144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円/楕円 1"/>
          <p:cNvSpPr/>
          <p:nvPr/>
        </p:nvSpPr>
        <p:spPr>
          <a:xfrm>
            <a:off x="1376245" y="8590475"/>
            <a:ext cx="4589872" cy="105145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67879" y="8795253"/>
            <a:ext cx="3729882" cy="454138"/>
          </a:xfrm>
          <a:prstGeom prst="rect">
            <a:avLst/>
          </a:prstGeom>
          <a:noFill/>
        </p:spPr>
        <p:txBody>
          <a:bodyPr wrap="none" lIns="83986" tIns="41993" rIns="83986" bIns="41993" rtlCol="0">
            <a:spAutoFit/>
          </a:bodyPr>
          <a:lstStyle/>
          <a:p>
            <a:pPr algn="ctr"/>
            <a:r>
              <a:rPr lang="ja-JP" altLang="en-US" sz="2400" b="1" spc="25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姿勢</a:t>
            </a:r>
            <a:r>
              <a:rPr lang="ja-JP" altLang="en-US" sz="2400" b="1" spc="2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ウォーキングおおた</a:t>
            </a:r>
            <a:endParaRPr lang="ja-JP" altLang="en-US" sz="2400" b="1" spc="25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262469" y="511679"/>
            <a:ext cx="1318390" cy="866075"/>
          </a:xfrm>
          <a:prstGeom prst="ellipse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9741" tIns="59870" rIns="119741" bIns="59870"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5641" y="626772"/>
            <a:ext cx="1375113" cy="613352"/>
          </a:xfrm>
          <a:prstGeom prst="rect">
            <a:avLst/>
          </a:prstGeom>
          <a:noFill/>
        </p:spPr>
        <p:txBody>
          <a:bodyPr wrap="square" lIns="119741" tIns="59870" rIns="119741" bIns="59870" rtlCol="0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AR悠々ゴシック体E" panose="040B0909000000000000" pitchFamily="49" charset="-128"/>
                <a:ea typeface="AR悠々ゴシック体E" panose="040B0909000000000000" pitchFamily="49" charset="-128"/>
              </a:rPr>
              <a:t>無 料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87235" y="2644533"/>
            <a:ext cx="1092942" cy="684970"/>
          </a:xfrm>
          <a:prstGeom prst="rect">
            <a:avLst/>
          </a:prstGeom>
          <a:noFill/>
        </p:spPr>
        <p:txBody>
          <a:bodyPr wrap="none" lIns="83986" tIns="41993" rIns="83986" bIns="41993" rtlCol="0">
            <a:spAutoFit/>
          </a:bodyPr>
          <a:lstStyle/>
          <a:p>
            <a:pPr algn="ctr"/>
            <a:r>
              <a:rPr lang="ja-JP" altLang="en-US" sz="1300" b="1" spc="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ストレッチ</a:t>
            </a:r>
            <a:endParaRPr lang="ja-JP" altLang="en-US" sz="1300" b="1" spc="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カタ</a:t>
            </a:r>
            <a:r>
              <a:rPr lang="ja-JP" altLang="en-US" sz="1300" b="1" spc="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い体も</a:t>
            </a:r>
          </a:p>
          <a:p>
            <a:pPr algn="ctr"/>
            <a:r>
              <a:rPr lang="ja-JP" altLang="en-US" sz="1300" b="1" spc="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やわらかく</a:t>
            </a:r>
            <a:endParaRPr lang="ja-JP" altLang="en-US" sz="1300" b="1" spc="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378" y="3564668"/>
            <a:ext cx="1492058" cy="144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5122282" y="3912310"/>
            <a:ext cx="1463674" cy="684970"/>
          </a:xfrm>
          <a:prstGeom prst="rect">
            <a:avLst/>
          </a:prstGeom>
          <a:noFill/>
        </p:spPr>
        <p:txBody>
          <a:bodyPr wrap="square" lIns="83986" tIns="41993" rIns="83986" bIns="41993" rtlCol="0">
            <a:spAutoFit/>
          </a:bodyPr>
          <a:lstStyle/>
          <a:p>
            <a:pPr algn="ctr"/>
            <a:r>
              <a:rPr lang="ja-JP" altLang="en-US" sz="1300" b="1" spc="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正しい</a:t>
            </a:r>
            <a:r>
              <a:rPr lang="ja-JP" altLang="en-US" sz="1300" b="1" spc="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姿勢</a:t>
            </a:r>
            <a:endParaRPr lang="en-US" altLang="ja-JP" sz="1300" b="1" spc="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見た目</a:t>
            </a:r>
            <a:r>
              <a:rPr lang="ja-JP" altLang="en-US" sz="1300" b="1" spc="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年齢</a:t>
            </a:r>
            <a:endParaRPr lang="en-US" altLang="ja-JP" sz="1300" b="1" spc="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lang="ja-JP" altLang="en-US" sz="1300" b="1" spc="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マイナス５歳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106" y="2811028"/>
            <a:ext cx="1492058" cy="143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726898" y="9221595"/>
            <a:ext cx="19408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講師：寺尾</a:t>
            </a:r>
            <a:r>
              <a:rPr kumimoji="1" lang="ja-JP" altLang="en-US" dirty="0" err="1" smtClean="0"/>
              <a:t>きさこ</a:t>
            </a:r>
            <a:endParaRPr kumimoji="1" lang="ja-JP" altLang="en-US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14" y="2337920"/>
            <a:ext cx="3285639" cy="274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714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55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（公財）大田区産業振興協会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デザイン工房</dc:creator>
  <cp:lastModifiedBy>Owner</cp:lastModifiedBy>
  <cp:revision>93</cp:revision>
  <cp:lastPrinted>2024-08-31T06:39:06Z</cp:lastPrinted>
  <dcterms:created xsi:type="dcterms:W3CDTF">2015-09-15T04:13:00Z</dcterms:created>
  <dcterms:modified xsi:type="dcterms:W3CDTF">2024-08-31T06:42:38Z</dcterms:modified>
</cp:coreProperties>
</file>